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5" r:id="rId17"/>
    <p:sldId id="271" r:id="rId18"/>
    <p:sldId id="274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F4F68-63A9-4BC4-9E4F-BE644FF30598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4C052-1066-45CF-9A2B-39FC8B9AAE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96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C052-1066-45CF-9A2B-39FC8B9AAEE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02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35679-ABD1-4CD2-8A01-8A2991F3274E}" type="datetimeFigureOut">
              <a:rPr lang="es-ES" smtClean="0"/>
              <a:pPr/>
              <a:t>21/03/2018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3B442-6D80-4080-9767-A48FD86548B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 descr="http://www.aegve.org/img/logo_aegve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6339" y="5991657"/>
            <a:ext cx="2088232" cy="6647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5616" y="792163"/>
            <a:ext cx="7851648" cy="1396752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tx1"/>
                </a:solidFill>
              </a:rPr>
              <a:t>Curso de Experto Profesional</a:t>
            </a:r>
            <a:br>
              <a:rPr lang="es-ES" sz="4000" dirty="0" smtClean="0">
                <a:solidFill>
                  <a:schemeClr val="tx1"/>
                </a:solidFill>
              </a:rPr>
            </a:br>
            <a:r>
              <a:rPr lang="es-ES" sz="4000" dirty="0" smtClean="0">
                <a:solidFill>
                  <a:schemeClr val="tx1"/>
                </a:solidFill>
              </a:rPr>
              <a:t>Gestión de Viajes de  Empresa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793660"/>
            <a:ext cx="7854696" cy="153657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4800" smtClean="0"/>
              <a:t>Las Tarjetas de Crédito en los Viajes de Empresa</a:t>
            </a:r>
            <a:endParaRPr lang="es-ES" sz="4800" dirty="0" smtClean="0"/>
          </a:p>
          <a:p>
            <a:endParaRPr lang="es-ES" dirty="0"/>
          </a:p>
        </p:txBody>
      </p:sp>
      <p:pic>
        <p:nvPicPr>
          <p:cNvPr id="13314" name="Picture 2" descr="http://www.aegve.org/img/logo_aeg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895210"/>
            <a:ext cx="2543175" cy="809626"/>
          </a:xfrm>
          <a:prstGeom prst="rect">
            <a:avLst/>
          </a:prstGeom>
          <a:noFill/>
        </p:spPr>
      </p:pic>
      <p:sp>
        <p:nvSpPr>
          <p:cNvPr id="13316" name="AutoShape 4" descr="data:image/jpeg;base64,/9j/4AAQSkZJRgABAQAAAQABAAD/2wCEAAkGBwgHBgkIBwgKCgkLDRYPDQwMDRsUFRAWIB0iIiAdHx8kKDQsJCYxJx8fLT0tMTU3Ojo6Iys/RD84QzQ5OjcBCgoKDQwNGg8PGjclHyU3Nzc3Nzc3Nzc3Nzc3Nzc3Nzc3Nzc3Nzc3Nzc3Nzc3Nzc3Nzc3Nzc3Nzc3Nzc3Nzc3N//AABEIAKAAoAMBEQACEQEDEQH/xAAcAAEAAgMBAQEAAAAAAAAAAAAABAYCBwgFAwH/xABFEAAABAMDBgkICQMFAAAAAAAAAQIDBAURBhJ0BxMUNZSyFTE2UVRVk7PRISJBYXJzkbEXMjM0VnGBoeJCYuMWwdLT4f/EABkBAQEBAQEBAAAAAAAAAAAAAAACAQQDBf/EACQRAQABAwQBBQEBAAAAAAAAAAABAgMSBBEyURMUITEzQWJh/9oADAMBAAIRAxEAPwCrTmdzdudTFCJvMUJTFvJSlMW4RERLVSnlFbbvmV3KoqnaUTh6c9czTbHPEMYT5a+zh6c9czTbHPEMYPLX2cPTnrmabY54hjB5a+zh6c9czTbHPEMYPLX2cPTnrmabY54hjB5a+zh6c9czTbHPEMYPLX2cPTnrmabY54hjB5a+zh6c9czTbHPEMYPLX2cPTnrmabY54hjB5a+zh6c9czTbHPEMYPLX2cPTnrmabY54hjB5a+zh6c9czTbHPEMYPLX2cPTnrmabY54hjB5a+zh6c9czTbHPEMYPLX2cPTnrmabY54hjB5a+zh6c9czTbHPEMYPLX2cPTnrmabY54hjB5a+zh6c9czTbHPEMYPLX2kSydzhc0gkqm8xUlUS0RkqMcMj84vWG0KouVzVHuhz7Xszxr3eKGw87nOUEagAAAAAAAAAAAAAAAAAAAAAAEuUa2gMU1vkMldvlDOfa9meNe7xQQXOcoI1AAAAAAAAAAAAAAAAAAAAAAAJco1tAYprfIZK7fKGc+17M8a93igguc5QRqAAAAAAAAAAAAAAAAAAAAAAAS5RraAxTW+QyV2+UM59r2Z417vFBBc5ygjUAAAAAAAAAAAAAAAAAAAAAAAlyjW0Bimt8hkrt8oZz7Xszxr3eKCC5zlBGoAAAAAAAAAAAAAAAAAAAAAABLlGtoDFNb5DJXb5Qzn2vZnjXu8UEFznKCNQAAAAAAAAAAAAAAAAAAAAAACXKNbQGKa3yGSu3yhnPtezPGvd4oILnOUEahsOzGS1y0EihZqmdJhyiSM80cHfu0UZcd8ubmEzMuu3poqpid1NtFKjkc8jJWb5PnCrJGdJFy/5CPiqdOPnGw8LlGFUw9ywliFWvRGKRMkwejKSVDh85erX+5NOL1jJl6WbPkifd8bdWPXZCIg2VzBMZpKFqvExmrtDIqfWVXjGxLL1rx7K002t1xDbSFLcWokoSkqmoz8hERDXjEbztDYknyQTeNh0vTGNZlxqKuazZvLL86GRF8TE5OunSzPy9H6FXfxGjYD/7BmUq9JHbz7QZKXJLJYyZnPEPlCtG5mygrt6nornDp8A3lNWlimmZ3a4FuNarHWEmtqknEMqRCwRHd0l1JqJR+kkpLjp+hesTMve1Yqr9/wAW36FXaco0bB/lGby9/SR2pVt7LKslMmIJUcmMN1nO5wmc1TzjKlLyub9xtMvC9ai3MRD6WFsiq18XFw6I9MHo7aV3jYzl6pmVKXi5gmSza8i4/Qo7+I0bB/kGZS9/SR2/F5FXySd20TZn6COBMq/rnPJ8Ayk9JHak2sshNLLPITHoQth06NRDXlQo+Y+Y/wAxUS57lmq38q+NeKXKNbQGKa3yGSu3yhnPtezPGvd4oILnOUEah0Xku5Byj2F94oRL6ln64aXyjcuZziC3EiocWo+yV7yDfYzj2mvkoTLo0nGUPLz9/k3uXfmkKUav8ebkUgGYq1T8Q8glKhYY1tVL6qjMk1+Bn8RtTNLTE1TLbFsbTw1lZQcbEtqdWpZNstJOhrVSvH6CoRnUS67lyKKd5UqQZWIibzuBlypI0yUS8ls3CizVdqfHS4VfiN2l40amKqsYhccofIedYVQx73OEub4drPxDTNbucWlFeap0Fy+VTG8xDqeEh4WUS1uHYSlqFhWqEXESUkQh9eNqY2avjss6UxTiYCSZ+GI6IddiTbUoue7cOnxG7S5Z1URPwottbUuWtmTEa5BJhDaZzRIS7nCPzjOtaFz/ALCojZzXrvkmFuyD64m2Hb3jGS9tJ+rzlAtg5ZBiCdagERekrUkyU8bd2hF/adeMTs6bt3xxu8ex+VJufzlqWRkt0Nb9SZWh/OEaiIzofmlTyF5BuzztaiK52ezlThm4iwszziSM2kpcQfMoll/6EPS/ETblzsLfKS5RraAxTW+QyV2+UM59r2Z417vFBBc5ygjUOi8l3IOUewvvFCJfUs/XDS+UblzOcQW4kVDh1H2SveQb7Gce018lCanTpOMoeXn7/Jvcu/NIUo1f4j5CuUExwhb5DajSfMvZy86tlGIc3RkL1fGGubC8spNi0fMVLmsfZDe+UPkPOsKoQ+hc4S5zlusoT37e8QuXzKOUOpJnC6bLoqEJdw32VtXqVpeSZV/cQ+tMbxs1SWRd4i12jZz/AOQrdx+k/wBa1nMDwXN42Xm5nDhX1tX6UvXTpUU5a6caphsPIPribYdveMTLp0n69PLz9xk/vXPkkZT8r1nGGu7B8tJLi0Cp+HLY+yG8cpfIWb+5LeSIh9G9wlzgPR8lLlGtoDFNb5DJXb5Qzn2vZnjXu8UEFznKCNQ6LyXcg5R7C+8UIl9Sz9cNL5RuXM5xBbiRUOHUfZK95BvsJwf97XyUJqdOk4yh5edYSb3LvzSNpRq/xHyFcoJjhC3yGVGk+Zezl51dKMQ5uhC9XxhrmwvLKTYtHzFS5rH2Q3vlD5DzrCqEPoXOEuc5brKD9+3vELl8yjlDqWZROhS+Ki7l/MMrcu1peukZ0/YQ+tM7RMtVllpUZajLaP4itnJ6uOms51H8KTiNmGbzelPrduVrdvHWlRsOSurKqZbCyD64m2Hb3jGS6dJ+vTy8/cZP71z5JGU/K9ZxhruwXLSS4tAqfhy2PshvHKXyFm/uS3kiIfRvfXLnAej5KXKNbQGKa3yGSu3yhnPtezPGvd4oILnOUEah0Xku5BSn2F94oRL6ln64Ve0+SyNndoI6ZtzaHZREuX0tqZUZpKhFx19Qb7PO5p86t91vsLZNmycqXCofOIfeXnHnjTdqdKERF6CL/cN3tbtxRG0Na5co5h+fQEG0slOwrCjdIv6TUZGRfnQq/qQ2lyauY3iGWQrlBMcIW+Qypuk+Zezl51dKPfuboQvV8Ya5sLyyk2LR8xUuax9kN75Q+Q86wqhD6FzhLnGCcS1Gw7qzolDqFKP1EojFy+XRyh1RFNNR8E8yo7zMQ0pBmk+NKip5P0MQ+vPvDUSsi8aSjuTuHuV8hqh1Vp6/OG7y450n+qbbOy71k5izBREU3EqdZJ0loQaSIrxlTyn6hUTu8LtrxzsuGQfXE2w7e8YyXtpP1d8odkH7XMQTUPGNQpwy1KM3GzVeqRcxlzDN9nRdteSIh4tjsl3AU6ZmcfMURSoc7zLbTRoK9QyqZmZ14+IN0W9PhO738qDyGbCzTOKIr6EoT6zNZDIel6Yi3LnQej5SXKNbQGKa3yGSu3yhnPtezPGvd4oILnOUEahsay2VEpBIYSV8DHEaOlRZ3Srt6qjPiuHz84nZ10anCmI2er9NRfh49t/gGK/WfygzTLHMYhhTcslbMG4ZfbOPZ0y/JN0i+NQxTVq5mPaGt4l96KfcfiXlvPOKNS3FnU1HzmKckzNU7ysFhLVlZKYRMWcEcXn2c1dJ3N3fKR1rQ+YZMbvWzd8cz7JtvLdf6vhYNng3QzhnFLrn85eqVKfVKgyI2Vev+SNtlckMx4InMFMc1ndGeS5m7129T0V9A2XlRVjVEr3aHKtw1I42WcCmxpTRt5zS712vppcIZs6atVlTts1qKca92UynTKQQKIGKhUzCGbKjV500LbLmvUOpeo/iJmHVb1M0xtPusH00lxFZ49t/gGL09XHSkW6tSVrJmxGlBnCZpjNXDdv184zrWhc42Ic9675Jidn0sFa4rIxcXEHAnF6Q0lF0nc3doZnx0PnGTDbN3x7+y5/TUX4ePbf4Bi9vWfy/F5avNO7Z7zvRWN8ndhi31cdKVbC2sztWpCIokQ8I2q8iGaMzK9zmZ/WPxMIh4Xb1Vz2/FaFPBLlGtoDFNb5DJXb5Qzn2vZnjXu8UEFznKCNQAAAAAAAAAAAAAAAAAAAAAACXKNbQGKa3yGSu3yhnPtezPGvd4oILnOUEagAAAAAAAAAAAAAAAAAAAAAAEuUa2gMU1vkMldvlDOfa9meNe7xQQXOcoI1AAAAAAAAAAAAAAAAAAAAAAAJco1tAYprfIZK7fKGc+17M8a93igguc5QRqAAAAAAAAAAAAAAAAAAAAAAAS5RraAxTW+QyV2+UM59r2Z417vFBBc5ygjUAAAAAAAAAAAAAAAAAAAAAAAlyjW0Bimt8hkrt8oZz7Xszxr3eKCC5zlBGoAAAAAAAAAAAAAAAAAAAAAABLlGtoDFNb5DJXb5QkzyDilTyZGmFiDI4x4yMmlGRlnFDIVcpnKfZC0KM6JEdioUjGro0KM6JEdioDGro0KM6JEdioDGro0KM6JEdioDGro0KM6JEdioDGro0KM6JEdioDGro0KM6JEdioDGro0KM6JEdioDGro0KM6JEdioDGro0KM6JEdioDGro0KM6JEdioDGro0KM6JEdioDGro0KM6JEdioDGro0KM6JEdioDGro0KM6JEdioDGro0KM6JEdioDGro0KM6JEdioDGro0KM6JEdioDGrpKlUHFlNYEzhXyIolszM2lF/UQyVUU1ZR7P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data:image/jpeg;base64,/9j/4AAQSkZJRgABAQAAAQABAAD/2wCEAAkGBwgHBgkIBwgKCgkLDRYPDQwMDRsUFRAWIB0iIiAdHx8kKDQsJCYxJx8fLT0tMTU3Ojo6Iys/RD84QzQ5OjcBCgoKDQwNGg8PGjclHyU3Nzc3Nzc3Nzc3Nzc3Nzc3Nzc3Nzc3Nzc3Nzc3Nzc3Nzc3Nzc3Nzc3Nzc3Nzc3Nzc3N//AABEIAKAAoAMBEQACEQEDEQH/xAAcAAEAAgMBAQEAAAAAAAAAAAAABAYCBwgFAwH/xABFEAAABAMDBgkICQMFAAAAAAAAAQIDBAURBhJ0BxMUNZSyFTE2UVRVk7PRISJBYXJzkbEXMjM0VnGBoeJCYuMWwdLT4f/EABkBAQEBAQEBAAAAAAAAAAAAAAACAQQDBf/EACQRAQABAwQBBQEBAAAAAAAAAAABAgMSBBEyURMUITEzQWJh/9oADAMBAAIRAxEAPwCrTmdzdudTFCJvMUJTFvJSlMW4RERLVSnlFbbvmV3KoqnaUTh6c9czTbHPEMYT5a+zh6c9czTbHPEMYPLX2cPTnrmabY54hjB5a+zh6c9czTbHPEMYPLX2cPTnrmabY54hjB5a+zh6c9czTbHPEMYPLX2cPTnrmabY54hjB5a+zh6c9czTbHPEMYPLX2cPTnrmabY54hjB5a+zh6c9czTbHPEMYPLX2cPTnrmabY54hjB5a+zh6c9czTbHPEMYPLX2cPTnrmabY54hjB5a+zh6c9czTbHPEMYPLX2cPTnrmabY54hjB5a+zh6c9czTbHPEMYPLX2cPTnrmabY54hjB5a+zh6c9czTbHPEMYPLX2kSydzhc0gkqm8xUlUS0RkqMcMj84vWG0KouVzVHuhz7Xszxr3eKGw87nOUEagAAAAAAAAAAAAAAAAAAAAAAEuUa2gMU1vkMldvlDOfa9meNe7xQQXOcoI1AAAAAAAAAAAAAAAAAAAAAAAJco1tAYprfIZK7fKGc+17M8a93igguc5QRqAAAAAAAAAAAAAAAAAAAAAAAS5RraAxTW+QyV2+UM59r2Z417vFBBc5ygjUAAAAAAAAAAAAAAAAAAAAAAAlyjW0Bimt8hkrt8oZz7Xszxr3eKCC5zlBGoAAAAAAAAAAAAAAAAAAAAAABLlGtoDFNb5DJXb5Qzn2vZnjXu8UEFznKCNQAAAAAAAAAAAAAAAAAAAAAACXKNbQGKa3yGSu3yhnPtezPGvd4oILnOUEahsOzGS1y0EihZqmdJhyiSM80cHfu0UZcd8ubmEzMuu3poqpid1NtFKjkc8jJWb5PnCrJGdJFy/5CPiqdOPnGw8LlGFUw9ywliFWvRGKRMkwejKSVDh85erX+5NOL1jJl6WbPkifd8bdWPXZCIg2VzBMZpKFqvExmrtDIqfWVXjGxLL1rx7K002t1xDbSFLcWokoSkqmoz8hERDXjEbztDYknyQTeNh0vTGNZlxqKuazZvLL86GRF8TE5OunSzPy9H6FXfxGjYD/7BmUq9JHbz7QZKXJLJYyZnPEPlCtG5mygrt6nornDp8A3lNWlimmZ3a4FuNarHWEmtqknEMqRCwRHd0l1JqJR+kkpLjp+hesTMve1Yqr9/wAW36FXaco0bB/lGby9/SR2pVt7LKslMmIJUcmMN1nO5wmc1TzjKlLyub9xtMvC9ai3MRD6WFsiq18XFw6I9MHo7aV3jYzl6pmVKXi5gmSza8i4/Qo7+I0bB/kGZS9/SR2/F5FXySd20TZn6COBMq/rnPJ8Ayk9JHak2sshNLLPITHoQth06NRDXlQo+Y+Y/wAxUS57lmq38q+NeKXKNbQGKa3yGSu3yhnPtezPGvd4oILnOUEah0Xku5Byj2F94oRL6ln64aXyjcuZziC3EiocWo+yV7yDfYzj2mvkoTLo0nGUPLz9/k3uXfmkKUav8ebkUgGYq1T8Q8glKhYY1tVL6qjMk1+Bn8RtTNLTE1TLbFsbTw1lZQcbEtqdWpZNstJOhrVSvH6CoRnUS67lyKKd5UqQZWIibzuBlypI0yUS8ls3CizVdqfHS4VfiN2l40amKqsYhccofIedYVQx73OEub4drPxDTNbucWlFeap0Fy+VTG8xDqeEh4WUS1uHYSlqFhWqEXESUkQh9eNqY2avjss6UxTiYCSZ+GI6IddiTbUoue7cOnxG7S5Z1URPwottbUuWtmTEa5BJhDaZzRIS7nCPzjOtaFz/ALCojZzXrvkmFuyD64m2Hb3jGS9tJ+rzlAtg5ZBiCdagERekrUkyU8bd2hF/adeMTs6bt3xxu8ex+VJufzlqWRkt0Nb9SZWh/OEaiIzofmlTyF5BuzztaiK52ezlThm4iwszziSM2kpcQfMoll/6EPS/ETblzsLfKS5RraAxTW+QyV2+UM59r2Z417vFBBc5ygjUOi8l3IOUewvvFCJfUs/XDS+UblzOcQW4kVDh1H2SveQb7Gce018lCanTpOMoeXn7/Jvcu/NIUo1f4j5CuUExwhb5DajSfMvZy86tlGIc3RkL1fGGubC8spNi0fMVLmsfZDe+UPkPOsKoQ+hc4S5zlusoT37e8QuXzKOUOpJnC6bLoqEJdw32VtXqVpeSZV/cQ+tMbxs1SWRd4i12jZz/AOQrdx+k/wBa1nMDwXN42Xm5nDhX1tX6UvXTpUU5a6caphsPIPribYdveMTLp0n69PLz9xk/vXPkkZT8r1nGGu7B8tJLi0Cp+HLY+yG8cpfIWb+5LeSIh9G9wlzgPR8lLlGtoDFNb5DJXb5Qzn2vZnjXu8UEFznKCNQ6LyXcg5R7C+8UIl9Sz9cNL5RuXM5xBbiRUOHUfZK95BvsJwf97XyUJqdOk4yh5edYSb3LvzSNpRq/xHyFcoJjhC3yGVGk+Zezl51dKMQ5uhC9XxhrmwvLKTYtHzFS5rH2Q3vlD5DzrCqEPoXOEuc5brKD9+3vELl8yjlDqWZROhS+Ki7l/MMrcu1peukZ0/YQ+tM7RMtVllpUZajLaP4itnJ6uOms51H8KTiNmGbzelPrduVrdvHWlRsOSurKqZbCyD64m2Hb3jGS6dJ+vTy8/cZP71z5JGU/K9ZxhruwXLSS4tAqfhy2PshvHKXyFm/uS3kiIfRvfXLnAej5KXKNbQGKa3yGSu3yhnPtezPGvd4oILnOUEah0Xku5BSn2F94oRL6ln64Ve0+SyNndoI6ZtzaHZREuX0tqZUZpKhFx19Qb7PO5p86t91vsLZNmycqXCofOIfeXnHnjTdqdKERF6CL/cN3tbtxRG0Na5co5h+fQEG0slOwrCjdIv6TUZGRfnQq/qQ2lyauY3iGWQrlBMcIW+Qypuk+Zezl51dKPfuboQvV8Ya5sLyyk2LR8xUuax9kN75Q+Q86wqhD6FzhLnGCcS1Gw7qzolDqFKP1EojFy+XRyh1RFNNR8E8yo7zMQ0pBmk+NKip5P0MQ+vPvDUSsi8aSjuTuHuV8hqh1Vp6/OG7y450n+qbbOy71k5izBREU3EqdZJ0loQaSIrxlTyn6hUTu8LtrxzsuGQfXE2w7e8YyXtpP1d8odkH7XMQTUPGNQpwy1KM3GzVeqRcxlzDN9nRdteSIh4tjsl3AU6ZmcfMURSoc7zLbTRoK9QyqZmZ14+IN0W9PhO738qDyGbCzTOKIr6EoT6zNZDIel6Yi3LnQej5SXKNbQGKa3yGSu3yhnPtezPGvd4oILnOUEahsay2VEpBIYSV8DHEaOlRZ3Srt6qjPiuHz84nZ10anCmI2er9NRfh49t/gGK/WfygzTLHMYhhTcslbMG4ZfbOPZ0y/JN0i+NQxTVq5mPaGt4l96KfcfiXlvPOKNS3FnU1HzmKckzNU7ysFhLVlZKYRMWcEcXn2c1dJ3N3fKR1rQ+YZMbvWzd8cz7JtvLdf6vhYNng3QzhnFLrn85eqVKfVKgyI2Vev+SNtlckMx4InMFMc1ndGeS5m7129T0V9A2XlRVjVEr3aHKtw1I42WcCmxpTRt5zS712vppcIZs6atVlTts1qKca92UynTKQQKIGKhUzCGbKjV500LbLmvUOpeo/iJmHVb1M0xtPusH00lxFZ49t/gGL09XHSkW6tSVrJmxGlBnCZpjNXDdv184zrWhc42Ic9675Jidn0sFa4rIxcXEHAnF6Q0lF0nc3doZnx0PnGTDbN3x7+y5/TUX4ePbf4Bi9vWfy/F5avNO7Z7zvRWN8ndhi31cdKVbC2sztWpCIokQ8I2q8iGaMzK9zmZ/WPxMIh4Xb1Vz2/FaFPBLlGtoDFNb5DJXb5Qzn2vZnjXu8UEFznKCNQAAAAAAAAAAAAAAAAAAAAAACXKNbQGKa3yGSu3yhnPtezPGvd4oILnOUEagAAAAAAAAAAAAAAAAAAAAAAEuUa2gMU1vkMldvlDOfa9meNe7xQQXOcoI1AAAAAAAAAAAAAAAAAAAAAAAJco1tAYprfIZK7fKGc+17M8a93igguc5QRqAAAAAAAAAAAAAAAAAAAAAAAS5RraAxTW+QyV2+UM59r2Z417vFBBc5ygjUAAAAAAAAAAAAAAAAAAAAAAAlyjW0Bimt8hkrt8oZz7Xszxr3eKCC5zlBGoAAAAAAAAAAAAAAAAAAAAAABLlGtoDFNb5DJXb5QkzyDilTyZGmFiDI4x4yMmlGRlnFDIVcpnKfZC0KM6JEdioUjGro0KM6JEdioDGro0KM6JEdioDGro0KM6JEdioDGro0KM6JEdioDGro0KM6JEdioDGro0KM6JEdioDGro0KM6JEdioDGro0KM6JEdioDGro0KM6JEdioDGro0KM6JEdioDGro0KM6JEdioDGro0KM6JEdioDGro0KM6JEdioDGro0KM6JEdioDGro0KM6JEdioDGro0KM6JEdioDGro0KM6JEdioDGrpKlUHFlNYEzhXyIolszM2lF/UQyVUU1ZR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0" name="AutoShape 8" descr="data:image/jpeg;base64,/9j/4AAQSkZJRgABAQAAAQABAAD/2wCEAAkGBwgHBgkIBwgKCgkLDRYPDQwMDRsUFRAWIB0iIiAdHx8kKDQsJCYxJx8fLT0tMTU3Ojo6Iys/RD84QzQ5OjcBCgoKDQwNGg8PGjclHyU3Nzc3Nzc3Nzc3Nzc3Nzc3Nzc3Nzc3Nzc3Nzc3Nzc3Nzc3Nzc3Nzc3Nzc3Nzc3Nzc3N//AABEIAKAAoAMBEQACEQEDEQH/xAAcAAEAAgMBAQEAAAAAAAAAAAAABAYCBwgFAwH/xABFEAAABAMDBgkICQMFAAAAAAAAAQIDBAURBhJ0BxMUNZSyFTE2UVRVk7PRISJBYXJzkbEXMjM0VnGBoeJCYuMWwdLT4f/EABkBAQEBAQEBAAAAAAAAAAAAAAACAQQDBf/EACQRAQABAwQBBQEBAAAAAAAAAAABAgMSBBEyURMUITEzQWJh/9oADAMBAAIRAxEAPwCrTmdzdudTFCJvMUJTFvJSlMW4RERLVSnlFbbvmV3KoqnaUTh6c9czTbHPEMYT5a+zh6c9czTbHPEMYPLX2cPTnrmabY54hjB5a+zh6c9czTbHPEMYPLX2cPTnrmabY54hjB5a+zh6c9czTbHPEMYPLX2cPTnrmabY54hjB5a+zh6c9czTbHPEMYPLX2cPTnrmabY54hjB5a+zh6c9czTbHPEMYPLX2cPTnrmabY54hjB5a+zh6c9czTbHPEMYPLX2cPTnrmabY54hjB5a+zh6c9czTbHPEMYPLX2cPTnrmabY54hjB5a+zh6c9czTbHPEMYPLX2cPTnrmabY54hjB5a+zh6c9czTbHPEMYPLX2kSydzhc0gkqm8xUlUS0RkqMcMj84vWG0KouVzVHuhz7Xszxr3eKGw87nOUEagAAAAAAAAAAAAAAAAAAAAAAEuUa2gMU1vkMldvlDOfa9meNe7xQQXOcoI1AAAAAAAAAAAAAAAAAAAAAAAJco1tAYprfIZK7fKGc+17M8a93igguc5QRqAAAAAAAAAAAAAAAAAAAAAAAS5RraAxTW+QyV2+UM59r2Z417vFBBc5ygjUAAAAAAAAAAAAAAAAAAAAAAAlyjW0Bimt8hkrt8oZz7Xszxr3eKCC5zlBGoAAAAAAAAAAAAAAAAAAAAAABLlGtoDFNb5DJXb5Qzn2vZnjXu8UEFznKCNQAAAAAAAAAAAAAAAAAAAAAACXKNbQGKa3yGSu3yhnPtezPGvd4oILnOUEahsOzGS1y0EihZqmdJhyiSM80cHfu0UZcd8ubmEzMuu3poqpid1NtFKjkc8jJWb5PnCrJGdJFy/5CPiqdOPnGw8LlGFUw9ywliFWvRGKRMkwejKSVDh85erX+5NOL1jJl6WbPkifd8bdWPXZCIg2VzBMZpKFqvExmrtDIqfWVXjGxLL1rx7K002t1xDbSFLcWokoSkqmoz8hERDXjEbztDYknyQTeNh0vTGNZlxqKuazZvLL86GRF8TE5OunSzPy9H6FXfxGjYD/7BmUq9JHbz7QZKXJLJYyZnPEPlCtG5mygrt6nornDp8A3lNWlimmZ3a4FuNarHWEmtqknEMqRCwRHd0l1JqJR+kkpLjp+hesTMve1Yqr9/wAW36FXaco0bB/lGby9/SR2pVt7LKslMmIJUcmMN1nO5wmc1TzjKlLyub9xtMvC9ai3MRD6WFsiq18XFw6I9MHo7aV3jYzl6pmVKXi5gmSza8i4/Qo7+I0bB/kGZS9/SR2/F5FXySd20TZn6COBMq/rnPJ8Ayk9JHak2sshNLLPITHoQth06NRDXlQo+Y+Y/wAxUS57lmq38q+NeKXKNbQGKa3yGSu3yhnPtezPGvd4oILnOUEah0Xku5Byj2F94oRL6ln64aXyjcuZziC3EiocWo+yV7yDfYzj2mvkoTLo0nGUPLz9/k3uXfmkKUav8ebkUgGYq1T8Q8glKhYY1tVL6qjMk1+Bn8RtTNLTE1TLbFsbTw1lZQcbEtqdWpZNstJOhrVSvH6CoRnUS67lyKKd5UqQZWIibzuBlypI0yUS8ls3CizVdqfHS4VfiN2l40amKqsYhccofIedYVQx73OEub4drPxDTNbucWlFeap0Fy+VTG8xDqeEh4WUS1uHYSlqFhWqEXESUkQh9eNqY2avjss6UxTiYCSZ+GI6IddiTbUoue7cOnxG7S5Z1URPwottbUuWtmTEa5BJhDaZzRIS7nCPzjOtaFz/ALCojZzXrvkmFuyD64m2Hb3jGS9tJ+rzlAtg5ZBiCdagERekrUkyU8bd2hF/adeMTs6bt3xxu8ex+VJufzlqWRkt0Nb9SZWh/OEaiIzofmlTyF5BuzztaiK52ezlThm4iwszziSM2kpcQfMoll/6EPS/ETblzsLfKS5RraAxTW+QyV2+UM59r2Z417vFBBc5ygjUOi8l3IOUewvvFCJfUs/XDS+UblzOcQW4kVDh1H2SveQb7Gce018lCanTpOMoeXn7/Jvcu/NIUo1f4j5CuUExwhb5DajSfMvZy86tlGIc3RkL1fGGubC8spNi0fMVLmsfZDe+UPkPOsKoQ+hc4S5zlusoT37e8QuXzKOUOpJnC6bLoqEJdw32VtXqVpeSZV/cQ+tMbxs1SWRd4i12jZz/AOQrdx+k/wBa1nMDwXN42Xm5nDhX1tX6UvXTpUU5a6caphsPIPribYdveMTLp0n69PLz9xk/vXPkkZT8r1nGGu7B8tJLi0Cp+HLY+yG8cpfIWb+5LeSIh9G9wlzgPR8lLlGtoDFNb5DJXb5Qzn2vZnjXu8UEFznKCNQ6LyXcg5R7C+8UIl9Sz9cNL5RuXM5xBbiRUOHUfZK95BvsJwf97XyUJqdOk4yh5edYSb3LvzSNpRq/xHyFcoJjhC3yGVGk+Zezl51dKMQ5uhC9XxhrmwvLKTYtHzFS5rH2Q3vlD5DzrCqEPoXOEuc5brKD9+3vELl8yjlDqWZROhS+Ki7l/MMrcu1peukZ0/YQ+tM7RMtVllpUZajLaP4itnJ6uOms51H8KTiNmGbzelPrduVrdvHWlRsOSurKqZbCyD64m2Hb3jGS6dJ+vTy8/cZP71z5JGU/K9ZxhruwXLSS4tAqfhy2PshvHKXyFm/uS3kiIfRvfXLnAej5KXKNbQGKa3yGSu3yhnPtezPGvd4oILnOUEah0Xku5BSn2F94oRL6ln64Ve0+SyNndoI6ZtzaHZREuX0tqZUZpKhFx19Qb7PO5p86t91vsLZNmycqXCofOIfeXnHnjTdqdKERF6CL/cN3tbtxRG0Na5co5h+fQEG0slOwrCjdIv6TUZGRfnQq/qQ2lyauY3iGWQrlBMcIW+Qypuk+Zezl51dKPfuboQvV8Ya5sLyyk2LR8xUuax9kN75Q+Q86wqhD6FzhLnGCcS1Gw7qzolDqFKP1EojFy+XRyh1RFNNR8E8yo7zMQ0pBmk+NKip5P0MQ+vPvDUSsi8aSjuTuHuV8hqh1Vp6/OG7y450n+qbbOy71k5izBREU3EqdZJ0loQaSIrxlTyn6hUTu8LtrxzsuGQfXE2w7e8YyXtpP1d8odkH7XMQTUPGNQpwy1KM3GzVeqRcxlzDN9nRdteSIh4tjsl3AU6ZmcfMURSoc7zLbTRoK9QyqZmZ14+IN0W9PhO738qDyGbCzTOKIr6EoT6zNZDIel6Yi3LnQej5SXKNbQGKa3yGSu3yhnPtezPGvd4oILnOUEahsay2VEpBIYSV8DHEaOlRZ3Srt6qjPiuHz84nZ10anCmI2er9NRfh49t/gGK/WfygzTLHMYhhTcslbMG4ZfbOPZ0y/JN0i+NQxTVq5mPaGt4l96KfcfiXlvPOKNS3FnU1HzmKckzNU7ysFhLVlZKYRMWcEcXn2c1dJ3N3fKR1rQ+YZMbvWzd8cz7JtvLdf6vhYNng3QzhnFLrn85eqVKfVKgyI2Vev+SNtlckMx4InMFMc1ndGeS5m7129T0V9A2XlRVjVEr3aHKtw1I42WcCmxpTRt5zS712vppcIZs6atVlTts1qKca92UynTKQQKIGKhUzCGbKjV500LbLmvUOpeo/iJmHVb1M0xtPusH00lxFZ49t/gGL09XHSkW6tSVrJmxGlBnCZpjNXDdv184zrWhc42Ic9675Jidn0sFa4rIxcXEHAnF6Q0lF0nc3doZnx0PnGTDbN3x7+y5/TUX4ePbf4Bi9vWfy/F5avNO7Z7zvRWN8ndhi31cdKVbC2sztWpCIokQ8I2q8iGaMzK9zmZ/WPxMIh4Xb1Vz2/FaFPBLlGtoDFNb5DJXb5Qzn2vZnjXu8UEFznKCNQAAAAAAAAAAAAAAAAAAAAAACXKNbQGKa3yGSu3yhnPtezPGvd4oILnOUEagAAAAAAAAAAAAAAAAAAAAAAEuUa2gMU1vkMldvlDOfa9meNe7xQQXOcoI1AAAAAAAAAAAAAAAAAAAAAAAJco1tAYprfIZK7fKGc+17M8a93igguc5QRqAAAAAAAAAAAAAAAAAAAAAAAS5RraAxTW+QyV2+UM59r2Z417vFBBc5ygjUAAAAAAAAAAAAAAAAAAAAAAAlyjW0Bimt8hkrt8oZz7Xszxr3eKCC5zlBGoAAAAAAAAAAAAAAAAAAAAAABLlGtoDFNb5DJXb5QkzyDilTyZGmFiDI4x4yMmlGRlnFDIVcpnKfZC0KM6JEdioUjGro0KM6JEdioDGro0KM6JEdioDGro0KM6JEdioDGro0KM6JEdioDGro0KM6JEdioDGro0KM6JEdioDGro0KM6JEdioDGro0KM6JEdioDGro0KM6JEdioDGro0KM6JEdioDGro0KM6JEdioDGro0KM6JEdioDGro0KM6JEdioDGro0KM6JEdioDGro0KM6JEdioDGro0KM6JEdioDGro0KM6JEdioDGrpKlUHFlNYEzhXyIolszM2lF/UQyVUU1ZR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22" name="AutoShape 10" descr="data:image/jpeg;base64,/9j/4AAQSkZJRgABAQAAAQABAAD/2wCEAAkGBwgHBgkIBwgKCgkLDRYPDQwMDRsUFRAWIB0iIiAdHx8kKDQsJCYxJx8fLT0tMTU3Ojo6Iys/RD84QzQ5OjcBCgoKDQwNGg8PGjclHyU3Nzc3Nzc3Nzc3Nzc3Nzc3Nzc3Nzc3Nzc3Nzc3Nzc3Nzc3Nzc3Nzc3Nzc3Nzc3Nzc3N//AABEIAKAAoAMBEQACEQEDEQH/xAAcAAEAAgMBAQEAAAAAAAAAAAAABAYCBwgFAwH/xABFEAAABAMDBgkICQMFAAAAAAAAAQIDBAURBhJ0BxMUNZSyFTE2UVRVk7PRISJBYXJzkbEXMjM0VnGBoeJCYuMWwdLT4f/EABkBAQEBAQEBAAAAAAAAAAAAAAACAQQDBf/EACQRAQABAwQBBQEBAAAAAAAAAAABAgMSBBEyURMUITEzQWJh/9oADAMBAAIRAxEAPwCrTmdzdudTFCJvMUJTFvJSlMW4RERLVSnlFbbvmV3KoqnaUTh6c9czTbHPEMYT5a+zh6c9czTbHPEMYPLX2cPTnrmabY54hjB5a+zh6c9czTbHPEMYPLX2cPTnrmabY54hjB5a+zh6c9czTbHPEMYPLX2cPTnrmabY54hjB5a+zh6c9czTbHPEMYPLX2cPTnrmabY54hjB5a+zh6c9czTbHPEMYPLX2cPTnrmabY54hjB5a+zh6c9czTbHPEMYPLX2cPTnrmabY54hjB5a+zh6c9czTbHPEMYPLX2cPTnrmabY54hjB5a+zh6c9czTbHPEMYPLX2cPTnrmabY54hjB5a+zh6c9czTbHPEMYPLX2kSydzhc0gkqm8xUlUS0RkqMcMj84vWG0KouVzVHuhz7Xszxr3eKGw87nOUEagAAAAAAAAAAAAAAAAAAAAAAEuUa2gMU1vkMldvlDOfa9meNe7xQQXOcoI1AAAAAAAAAAAAAAAAAAAAAAAJco1tAYprfIZK7fKGc+17M8a93igguc5QRqAAAAAAAAAAAAAAAAAAAAAAAS5RraAxTW+QyV2+UM59r2Z417vFBBc5ygjUAAAAAAAAAAAAAAAAAAAAAAAlyjW0Bimt8hkrt8oZz7Xszxr3eKCC5zlBGoAAAAAAAAAAAAAAAAAAAAAABLlGtoDFNb5DJXb5Qzn2vZnjXu8UEFznKCNQAAAAAAAAAAAAAAAAAAAAAACXKNbQGKa3yGSu3yhnPtezPGvd4oILnOUEahsOzGS1y0EihZqmdJhyiSM80cHfu0UZcd8ubmEzMuu3poqpid1NtFKjkc8jJWb5PnCrJGdJFy/5CPiqdOPnGw8LlGFUw9ywliFWvRGKRMkwejKSVDh85erX+5NOL1jJl6WbPkifd8bdWPXZCIg2VzBMZpKFqvExmrtDIqfWVXjGxLL1rx7K002t1xDbSFLcWokoSkqmoz8hERDXjEbztDYknyQTeNh0vTGNZlxqKuazZvLL86GRF8TE5OunSzPy9H6FXfxGjYD/7BmUq9JHbz7QZKXJLJYyZnPEPlCtG5mygrt6nornDp8A3lNWlimmZ3a4FuNarHWEmtqknEMqRCwRHd0l1JqJR+kkpLjp+hesTMve1Yqr9/wAW36FXaco0bB/lGby9/SR2pVt7LKslMmIJUcmMN1nO5wmc1TzjKlLyub9xtMvC9ai3MRD6WFsiq18XFw6I9MHo7aV3jYzl6pmVKXi5gmSza8i4/Qo7+I0bB/kGZS9/SR2/F5FXySd20TZn6COBMq/rnPJ8Ayk9JHak2sshNLLPITHoQth06NRDXlQo+Y+Y/wAxUS57lmq38q+NeKXKNbQGKa3yGSu3yhnPtezPGvd4oILnOUEah0Xku5Byj2F94oRL6ln64aXyjcuZziC3EiocWo+yV7yDfYzj2mvkoTLo0nGUPLz9/k3uXfmkKUav8ebkUgGYq1T8Q8glKhYY1tVL6qjMk1+Bn8RtTNLTE1TLbFsbTw1lZQcbEtqdWpZNstJOhrVSvH6CoRnUS67lyKKd5UqQZWIibzuBlypI0yUS8ls3CizVdqfHS4VfiN2l40amKqsYhccofIedYVQx73OEub4drPxDTNbucWlFeap0Fy+VTG8xDqeEh4WUS1uHYSlqFhWqEXESUkQh9eNqY2avjss6UxTiYCSZ+GI6IddiTbUoue7cOnxG7S5Z1URPwottbUuWtmTEa5BJhDaZzRIS7nCPzjOtaFz/ALCojZzXrvkmFuyD64m2Hb3jGS9tJ+rzlAtg5ZBiCdagERekrUkyU8bd2hF/adeMTs6bt3xxu8ex+VJufzlqWRkt0Nb9SZWh/OEaiIzofmlTyF5BuzztaiK52ezlThm4iwszziSM2kpcQfMoll/6EPS/ETblzsLfKS5RraAxTW+QyV2+UM59r2Z417vFBBc5ygjUOi8l3IOUewvvFCJfUs/XDS+UblzOcQW4kVDh1H2SveQb7Gce018lCanTpOMoeXn7/Jvcu/NIUo1f4j5CuUExwhb5DajSfMvZy86tlGIc3RkL1fGGubC8spNi0fMVLmsfZDe+UPkPOsKoQ+hc4S5zlusoT37e8QuXzKOUOpJnC6bLoqEJdw32VtXqVpeSZV/cQ+tMbxs1SWRd4i12jZz/AOQrdx+k/wBa1nMDwXN42Xm5nDhX1tX6UvXTpUU5a6caphsPIPribYdveMTLp0n69PLz9xk/vXPkkZT8r1nGGu7B8tJLi0Cp+HLY+yG8cpfIWb+5LeSIh9G9wlzgPR8lLlGtoDFNb5DJXb5Qzn2vZnjXu8UEFznKCNQ6LyXcg5R7C+8UIl9Sz9cNL5RuXM5xBbiRUOHUfZK95BvsJwf97XyUJqdOk4yh5edYSb3LvzSNpRq/xHyFcoJjhC3yGVGk+Zezl51dKMQ5uhC9XxhrmwvLKTYtHzFS5rH2Q3vlD5DzrCqEPoXOEuc5brKD9+3vELl8yjlDqWZROhS+Ki7l/MMrcu1peukZ0/YQ+tM7RMtVllpUZajLaP4itnJ6uOms51H8KTiNmGbzelPrduVrdvHWlRsOSurKqZbCyD64m2Hb3jGS6dJ+vTy8/cZP71z5JGU/K9ZxhruwXLSS4tAqfhy2PshvHKXyFm/uS3kiIfRvfXLnAej5KXKNbQGKa3yGSu3yhnPtezPGvd4oILnOUEah0Xku5BSn2F94oRL6ln64Ve0+SyNndoI6ZtzaHZREuX0tqZUZpKhFx19Qb7PO5p86t91vsLZNmycqXCofOIfeXnHnjTdqdKERF6CL/cN3tbtxRG0Na5co5h+fQEG0slOwrCjdIv6TUZGRfnQq/qQ2lyauY3iGWQrlBMcIW+Qypuk+Zezl51dKPfuboQvV8Ya5sLyyk2LR8xUuax9kN75Q+Q86wqhD6FzhLnGCcS1Gw7qzolDqFKP1EojFy+XRyh1RFNNR8E8yo7zMQ0pBmk+NKip5P0MQ+vPvDUSsi8aSjuTuHuV8hqh1Vp6/OG7y450n+qbbOy71k5izBREU3EqdZJ0loQaSIrxlTyn6hUTu8LtrxzsuGQfXE2w7e8YyXtpP1d8odkH7XMQTUPGNQpwy1KM3GzVeqRcxlzDN9nRdteSIh4tjsl3AU6ZmcfMURSoc7zLbTRoK9QyqZmZ14+IN0W9PhO738qDyGbCzTOKIr6EoT6zNZDIel6Yi3LnQej5SXKNbQGKa3yGSu3yhnPtezPGvd4oILnOUEahsay2VEpBIYSV8DHEaOlRZ3Srt6qjPiuHz84nZ10anCmI2er9NRfh49t/gGK/WfygzTLHMYhhTcslbMG4ZfbOPZ0y/JN0i+NQxTVq5mPaGt4l96KfcfiXlvPOKNS3FnU1HzmKckzNU7ysFhLVlZKYRMWcEcXn2c1dJ3N3fKR1rQ+YZMbvWzd8cz7JtvLdf6vhYNng3QzhnFLrn85eqVKfVKgyI2Vev+SNtlckMx4InMFMc1ndGeS5m7129T0V9A2XlRVjVEr3aHKtw1I42WcCmxpTRt5zS712vppcIZs6atVlTts1qKca92UynTKQQKIGKhUzCGbKjV500LbLmvUOpeo/iJmHVb1M0xtPusH00lxFZ49t/gGL09XHSkW6tSVrJmxGlBnCZpjNXDdv184zrWhc42Ic9675Jidn0sFa4rIxcXEHAnF6Q0lF0nc3doZnx0PnGTDbN3x7+y5/TUX4ePbf4Bi9vWfy/F5avNO7Z7zvRWN8ndhi31cdKVbC2sztWpCIokQ8I2q8iGaMzK9zmZ/WPxMIh4Xb1Vz2/FaFPBLlGtoDFNb5DJXb5Qzn2vZnjXu8UEFznKCNQAAAAAAAAAAAAAAAAAAAAAACXKNbQGKa3yGSu3yhnPtezPGvd4oILnOUEagAAAAAAAAAAAAAAAAAAAAAAEuUa2gMU1vkMldvlDOfa9meNe7xQQXOcoI1AAAAAAAAAAAAAAAAAAAAAAAJco1tAYprfIZK7fKGc+17M8a93igguc5QRqAAAAAAAAAAAAAAAAAAAAAAAS5RraAxTW+QyV2+UM59r2Z417vFBBc5ygjUAAAAAAAAAAAAAAAAAAAAAAAlyjW0Bimt8hkrt8oZz7Xszxr3eKCC5zlBGoAAAAAAAAAAAAAAAAAAAAAABLlGtoDFNb5DJXb5QkzyDilTyZGmFiDI4x4yMmlGRlnFDIVcpnKfZC0KM6JEdioUjGro0KM6JEdioDGro0KM6JEdioDGro0KM6JEdioDGro0KM6JEdioDGro0KM6JEdioDGro0KM6JEdioDGro0KM6JEdioDGro0KM6JEdioDGro0KM6JEdioDGro0KM6JEdioDGro0KM6JEdioDGro0KM6JEdioDGro0KM6JEdioDGro0KM6JEdioDGro0KM6JEdioDGro0KM6JEdioDGro0KM6JEdioDGrpKlUHFlNYEzhXyIolszM2lF/UQyVUU1ZR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611560" y="4365104"/>
            <a:ext cx="7854696" cy="1536576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Jessica Püttmann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1900" smtClean="0"/>
              <a:t>Directora de Marketing y Comunicación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s-ES" sz="1900" smtClean="0"/>
              <a:t>Diners Club Spain</a:t>
            </a:r>
            <a:endParaRPr kumimoji="0" lang="es-E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40577" y="116632"/>
            <a:ext cx="9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Seguros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40577" y="1737669"/>
            <a:ext cx="1235080" cy="34508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Seguro de Accidentes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60432" y="1769028"/>
            <a:ext cx="3917808" cy="7848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>
                <a:latin typeface="+mj-lt"/>
              </a:rPr>
              <a:t>Seguro de accidentes </a:t>
            </a:r>
            <a:r>
              <a:rPr lang="es-ES" sz="1500" b="1" smtClean="0">
                <a:latin typeface="+mj-lt"/>
              </a:rPr>
              <a:t>en medio </a:t>
            </a:r>
            <a:r>
              <a:rPr lang="es-ES" sz="1500" b="1">
                <a:latin typeface="+mj-lt"/>
              </a:rPr>
              <a:t>de transporte:</a:t>
            </a:r>
          </a:p>
          <a:p>
            <a:r>
              <a:rPr lang="es-ES" sz="1500">
                <a:latin typeface="+mj-lt"/>
              </a:rPr>
              <a:t>Cubre desde la salida de casa hasta la llegada al destino.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8240" t="36396" r="49841" b="52867"/>
          <a:stretch/>
        </p:blipFill>
        <p:spPr>
          <a:xfrm>
            <a:off x="1619673" y="1737669"/>
            <a:ext cx="3096742" cy="8852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9117" t="50476" r="50406" b="38857"/>
          <a:stretch/>
        </p:blipFill>
        <p:spPr>
          <a:xfrm>
            <a:off x="5774363" y="2945668"/>
            <a:ext cx="3013045" cy="89619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639962" y="3027402"/>
            <a:ext cx="3917808" cy="7848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>
                <a:latin typeface="+mj-lt"/>
              </a:rPr>
              <a:t>Seguro de accidentes en destino:</a:t>
            </a:r>
          </a:p>
          <a:p>
            <a:r>
              <a:rPr lang="es-ES" sz="1500">
                <a:latin typeface="+mj-lt"/>
              </a:rPr>
              <a:t>Cubre cualquier accidente que ocurra durante</a:t>
            </a:r>
          </a:p>
          <a:p>
            <a:r>
              <a:rPr lang="es-ES" sz="1500">
                <a:latin typeface="+mj-lt"/>
              </a:rPr>
              <a:t>la estancia en destino.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96926" y="4365067"/>
            <a:ext cx="3981315" cy="7848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>
                <a:latin typeface="+mj-lt"/>
              </a:rPr>
              <a:t>Seguro de accidentes en medio de transporte:</a:t>
            </a:r>
          </a:p>
          <a:p>
            <a:r>
              <a:rPr lang="es-ES" sz="1500">
                <a:latin typeface="+mj-lt"/>
              </a:rPr>
              <a:t>Cubre desde la salida del destino hasta la llegada a casa.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8965" t="63810" r="50102" b="25577"/>
          <a:stretch/>
        </p:blipFill>
        <p:spPr>
          <a:xfrm>
            <a:off x="1619672" y="4303323"/>
            <a:ext cx="3036078" cy="8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74208" y="4725144"/>
            <a:ext cx="4223913" cy="1446550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es-ES" sz="4400"/>
              <a:t>Conciliación </a:t>
            </a:r>
          </a:p>
          <a:p>
            <a:pPr marL="0" lvl="1"/>
            <a:r>
              <a:rPr lang="es-ES" sz="4400"/>
              <a:t>(Travel Account)</a:t>
            </a:r>
          </a:p>
        </p:txBody>
      </p:sp>
    </p:spTree>
    <p:extLst>
      <p:ext uri="{BB962C8B-B14F-4D97-AF65-F5344CB8AC3E}">
        <p14:creationId xmlns:p14="http://schemas.microsoft.com/office/powerpoint/2010/main" val="1204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0576" y="126875"/>
            <a:ext cx="292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Conciliación (Travel Account)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0576" y="1539626"/>
            <a:ext cx="1739136" cy="12574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Ventajas </a:t>
            </a:r>
          </a:p>
          <a:p>
            <a:pPr algn="ctr"/>
            <a:r>
              <a:rPr lang="es-ES" sz="1500" b="1">
                <a:solidFill>
                  <a:srgbClr val="0070C0"/>
                </a:solidFill>
              </a:rPr>
              <a:t>Generales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97349" y="1558207"/>
            <a:ext cx="6307353" cy="124649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Factura: Documento </a:t>
            </a:r>
            <a:r>
              <a:rPr lang="es-ES" sz="1500">
                <a:latin typeface="+mj-lt"/>
              </a:rPr>
              <a:t>que se utiliza para la deducción del </a:t>
            </a:r>
            <a:r>
              <a:rPr lang="es-ES" sz="1500" smtClean="0">
                <a:latin typeface="+mj-lt"/>
              </a:rPr>
              <a:t>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Extracto: Documento </a:t>
            </a:r>
            <a:r>
              <a:rPr lang="es-ES" sz="1500">
                <a:latin typeface="+mj-lt"/>
              </a:rPr>
              <a:t>que se utiliza para contabilizar el </a:t>
            </a:r>
            <a:r>
              <a:rPr lang="es-ES" sz="1500" smtClean="0">
                <a:latin typeface="+mj-lt"/>
              </a:rPr>
              <a:t>pago</a:t>
            </a:r>
            <a:endParaRPr lang="es-ES" sz="1500">
              <a:latin typeface="+mj-lt"/>
            </a:endParaRPr>
          </a:p>
          <a:p>
            <a:r>
              <a:rPr lang="es-ES" sz="1500">
                <a:latin typeface="+mj-lt"/>
              </a:rPr>
              <a:t>El servicio de conciliación consiste en presentar un extracto de Travel Account que coincida con la factura de la agencia de viajes. </a:t>
            </a:r>
          </a:p>
          <a:p>
            <a:r>
              <a:rPr lang="es-ES" sz="1500" smtClean="0">
                <a:latin typeface="+mj-lt"/>
              </a:rPr>
              <a:t>Ayuda </a:t>
            </a:r>
            <a:r>
              <a:rPr lang="es-ES" sz="1500">
                <a:latin typeface="+mj-lt"/>
              </a:rPr>
              <a:t>a la agencia de viajes a tener la facturación al día.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0576" y="3002825"/>
            <a:ext cx="1739136" cy="27550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Funcionamiento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297348" y="3002825"/>
            <a:ext cx="6307353" cy="77397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>
                <a:latin typeface="+mj-lt"/>
              </a:rPr>
              <a:t>Conexión entre Medio de Pago y la agencia de viajes </a:t>
            </a:r>
          </a:p>
          <a:p>
            <a:pPr algn="ctr"/>
            <a:r>
              <a:rPr lang="es-ES" sz="1500">
                <a:latin typeface="+mj-lt"/>
              </a:rPr>
              <a:t>para el envío de datos de facturación de la agencia.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97348" y="4030358"/>
            <a:ext cx="6307353" cy="76029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>
                <a:latin typeface="+mj-lt"/>
              </a:rPr>
              <a:t>Medio de Pago emite el extracto en</a:t>
            </a:r>
          </a:p>
          <a:p>
            <a:pPr algn="ctr"/>
            <a:r>
              <a:rPr lang="es-ES" sz="1500">
                <a:latin typeface="+mj-lt"/>
              </a:rPr>
              <a:t>base a la factura de la agencia de viajes.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297350" y="5021036"/>
            <a:ext cx="6379106" cy="73681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>
                <a:latin typeface="+mj-lt"/>
              </a:rPr>
              <a:t>El Departamento de Conciliación gestiona las diferencias entre lo </a:t>
            </a:r>
          </a:p>
          <a:p>
            <a:r>
              <a:rPr lang="es-ES" sz="1500">
                <a:latin typeface="+mj-lt"/>
              </a:rPr>
              <a:t>reclamado por los proveedores y lo facturado por la agencia de </a:t>
            </a:r>
            <a:r>
              <a:rPr lang="es-ES" sz="1500" smtClean="0">
                <a:latin typeface="+mj-lt"/>
              </a:rPr>
              <a:t>viajes. </a:t>
            </a:r>
            <a:endParaRPr lang="es-ES" sz="1500">
              <a:latin typeface="+mj-lt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2727777" y="3718296"/>
            <a:ext cx="480817" cy="39755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1" name="Flecha abajo 10"/>
          <p:cNvSpPr/>
          <p:nvPr/>
        </p:nvSpPr>
        <p:spPr>
          <a:xfrm>
            <a:off x="7540699" y="4681984"/>
            <a:ext cx="480817" cy="39755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7057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" y="0"/>
            <a:ext cx="9041455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27093" y="836712"/>
            <a:ext cx="3210238" cy="76944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es-ES" sz="4400"/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31764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5817" y="116632"/>
            <a:ext cx="134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Información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9818" y="1848310"/>
            <a:ext cx="1483721" cy="35249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Ventajas </a:t>
            </a:r>
          </a:p>
          <a:p>
            <a:pPr algn="ctr"/>
            <a:r>
              <a:rPr lang="es-ES" sz="1500" b="1">
                <a:solidFill>
                  <a:srgbClr val="0070C0"/>
                </a:solidFill>
              </a:rPr>
              <a:t>Generales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07704" y="4819218"/>
            <a:ext cx="6690800" cy="55399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 smtClean="0">
                <a:latin typeface="+mj-lt"/>
              </a:rPr>
              <a:t>Automatización de procesos: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Integración de datos en los </a:t>
            </a:r>
            <a:r>
              <a:rPr lang="es-ES" sz="1500">
                <a:latin typeface="+mj-lt"/>
              </a:rPr>
              <a:t>procesos de liquidación de gastos.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07704" y="1848310"/>
            <a:ext cx="6690800" cy="7848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>
                <a:solidFill>
                  <a:schemeClr val="lt1"/>
                </a:solidFill>
                <a:latin typeface="+mj-lt"/>
              </a:rPr>
              <a:t>Consolidación: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>
                <a:solidFill>
                  <a:schemeClr val="lt1"/>
                </a:solidFill>
                <a:latin typeface="+mj-lt"/>
              </a:rPr>
              <a:t>Gastos efectuados en diferentes agencias de viajes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>
                <a:solidFill>
                  <a:schemeClr val="lt1"/>
                </a:solidFill>
                <a:latin typeface="+mj-lt"/>
              </a:rPr>
              <a:t>Gastos efectuados antes y durante del viaje.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07704" y="3218347"/>
            <a:ext cx="6690800" cy="10156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>
                <a:solidFill>
                  <a:schemeClr val="lt1"/>
                </a:solidFill>
                <a:latin typeface="+mj-lt"/>
              </a:rPr>
              <a:t>Datos: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>
                <a:solidFill>
                  <a:schemeClr val="lt1"/>
                </a:solidFill>
                <a:latin typeface="+mj-lt"/>
              </a:rPr>
              <a:t>Controlar la aplicación de la política de viajes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>
                <a:solidFill>
                  <a:schemeClr val="lt1"/>
                </a:solidFill>
                <a:latin typeface="+mj-lt"/>
              </a:rPr>
              <a:t>Verificar el cumplimiento del presupuesto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>
                <a:solidFill>
                  <a:schemeClr val="lt1"/>
                </a:solidFill>
                <a:latin typeface="+mj-lt"/>
              </a:rPr>
              <a:t>Negociar tarifas corporativas con los proveedores</a:t>
            </a:r>
          </a:p>
        </p:txBody>
      </p:sp>
    </p:spTree>
    <p:extLst>
      <p:ext uri="{BB962C8B-B14F-4D97-AF65-F5344CB8AC3E}">
        <p14:creationId xmlns:p14="http://schemas.microsoft.com/office/powerpoint/2010/main" val="18116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165" t="18286" r="6521" b="25333"/>
          <a:stretch/>
        </p:blipFill>
        <p:spPr>
          <a:xfrm>
            <a:off x="467544" y="3573017"/>
            <a:ext cx="5788044" cy="29899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29284"/>
            <a:ext cx="3550444" cy="17287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16216" y="5142653"/>
            <a:ext cx="1833322" cy="30008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350">
                <a:latin typeface="+mj-lt"/>
              </a:rPr>
              <a:t>Extracto Travel Account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95736" y="2832561"/>
            <a:ext cx="3050450" cy="30008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1350">
                <a:latin typeface="+mj-lt"/>
              </a:rPr>
              <a:t>Extracto Company Card / Corporate Card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7617" y="173719"/>
            <a:ext cx="134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Información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0987" y="1015021"/>
            <a:ext cx="1098206" cy="12464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Extracto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619672" y="1015022"/>
            <a:ext cx="7046435" cy="124649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 smtClean="0">
                <a:latin typeface="+mj-lt"/>
              </a:rPr>
              <a:t>Company Card &amp; Corporate Card:</a:t>
            </a:r>
            <a:endParaRPr lang="es-ES" sz="1500" b="1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>
                <a:latin typeface="+mj-lt"/>
              </a:rPr>
              <a:t>Información básica de tarjeta de crédito </a:t>
            </a:r>
            <a:endParaRPr lang="es-ES" sz="150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Referencias vinculadas </a:t>
            </a:r>
            <a:r>
              <a:rPr lang="es-ES" sz="1500">
                <a:latin typeface="+mj-lt"/>
              </a:rPr>
              <a:t>a </a:t>
            </a:r>
            <a:r>
              <a:rPr lang="es-ES" sz="1500" smtClean="0">
                <a:latin typeface="+mj-lt"/>
              </a:rPr>
              <a:t>tarjeta </a:t>
            </a:r>
            <a:r>
              <a:rPr lang="es-ES" sz="1500">
                <a:latin typeface="+mj-lt"/>
              </a:rPr>
              <a:t>(número de empleado, departamento).</a:t>
            </a:r>
          </a:p>
          <a:p>
            <a:r>
              <a:rPr lang="es-ES" sz="1500" b="1" smtClean="0">
                <a:latin typeface="+mj-lt"/>
              </a:rPr>
              <a:t>Travel </a:t>
            </a:r>
            <a:r>
              <a:rPr lang="es-ES" sz="1500" b="1">
                <a:latin typeface="+mj-lt"/>
              </a:rPr>
              <a:t>Account:</a:t>
            </a:r>
          </a:p>
          <a:p>
            <a:r>
              <a:rPr lang="es-ES" sz="1500">
                <a:latin typeface="+mj-lt"/>
              </a:rPr>
              <a:t>Extracto </a:t>
            </a:r>
            <a:r>
              <a:rPr lang="es-ES" sz="1500" smtClean="0">
                <a:latin typeface="+mj-lt"/>
              </a:rPr>
              <a:t>detallado. Incluye nombre </a:t>
            </a:r>
            <a:r>
              <a:rPr lang="es-ES" sz="1500">
                <a:latin typeface="+mj-lt"/>
              </a:rPr>
              <a:t>del viajero, </a:t>
            </a:r>
            <a:r>
              <a:rPr lang="es-ES" sz="1500" smtClean="0">
                <a:latin typeface="+mj-lt"/>
              </a:rPr>
              <a:t>datos </a:t>
            </a:r>
            <a:r>
              <a:rPr lang="es-ES" sz="1500">
                <a:latin typeface="+mj-lt"/>
              </a:rPr>
              <a:t>de </a:t>
            </a:r>
            <a:r>
              <a:rPr lang="es-ES" sz="1500" smtClean="0">
                <a:latin typeface="+mj-lt"/>
              </a:rPr>
              <a:t>viaje, referencias contables, etc.</a:t>
            </a:r>
            <a:endParaRPr lang="es-ES" sz="1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7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4073" y="1124744"/>
            <a:ext cx="1483721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Portal de Información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17522" y="1124744"/>
            <a:ext cx="6690800" cy="170816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b="1" smtClean="0">
                <a:latin typeface="+mj-lt"/>
              </a:rPr>
              <a:t>Portal de Información:</a:t>
            </a:r>
            <a:endParaRPr lang="es-ES" sz="1500" b="1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s-ES" sz="1500">
                <a:latin typeface="+mj-lt"/>
              </a:rPr>
              <a:t>Consulta de extractos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s-ES" sz="1500">
                <a:latin typeface="+mj-lt"/>
              </a:rPr>
              <a:t>Informes de gastos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s-ES" sz="1500">
                <a:latin typeface="+mj-lt"/>
              </a:rPr>
              <a:t>Exportación de datos a diferentes formatos</a:t>
            </a:r>
          </a:p>
          <a:p>
            <a:endParaRPr lang="es-ES" sz="1500">
              <a:latin typeface="+mj-lt"/>
            </a:endParaRPr>
          </a:p>
          <a:p>
            <a:r>
              <a:rPr lang="es-ES" sz="1500">
                <a:latin typeface="+mj-lt"/>
              </a:rPr>
              <a:t>Se consolidan en un solo Portal todos los gastos efectuados por las tarjetas asignadas a la cuenta de empresa.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5817" y="116632"/>
            <a:ext cx="134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Información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9773" t="33200" r="18908" b="19551"/>
          <a:stretch/>
        </p:blipFill>
        <p:spPr>
          <a:xfrm>
            <a:off x="1015933" y="3212976"/>
            <a:ext cx="52565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411760" y="908720"/>
            <a:ext cx="3436710" cy="76944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es-ES" sz="4400" smtClean="0"/>
              <a:t>Conclusiones</a:t>
            </a:r>
            <a:endParaRPr lang="es-ES" sz="4400"/>
          </a:p>
        </p:txBody>
      </p:sp>
    </p:spTree>
    <p:extLst>
      <p:ext uri="{BB962C8B-B14F-4D97-AF65-F5344CB8AC3E}">
        <p14:creationId xmlns:p14="http://schemas.microsoft.com/office/powerpoint/2010/main" val="20634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504" y="116632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Conclusiones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600" y="134076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Las tarjetas de crédito proporcionan múltiples ventajas en la</a:t>
            </a:r>
          </a:p>
          <a:p>
            <a:r>
              <a:rPr lang="es-ES" smtClean="0"/>
              <a:t>gestión de los viajes corporativos: </a:t>
            </a: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972120" y="2348010"/>
            <a:ext cx="2663776" cy="1297014"/>
          </a:xfrm>
          <a:prstGeom prst="rect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/>
          </a:p>
          <a:p>
            <a:pPr algn="ctr"/>
            <a:endParaRPr lang="es-ES" smtClean="0"/>
          </a:p>
          <a:p>
            <a:pPr algn="ctr"/>
            <a:r>
              <a:rPr lang="es-ES" b="1" smtClean="0"/>
              <a:t>Financiación:</a:t>
            </a:r>
          </a:p>
          <a:p>
            <a:pPr algn="ctr"/>
            <a:r>
              <a:rPr lang="es-ES" sz="1400" smtClean="0"/>
              <a:t>Mayor liquidez para la empresa</a:t>
            </a:r>
          </a:p>
          <a:p>
            <a:pPr algn="ctr"/>
            <a:endParaRPr lang="es-ES" smtClean="0"/>
          </a:p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283968" y="2348010"/>
            <a:ext cx="2664296" cy="1297014"/>
          </a:xfrm>
          <a:prstGeom prst="rect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Conciliación:</a:t>
            </a:r>
          </a:p>
          <a:p>
            <a:pPr algn="ctr"/>
            <a:r>
              <a:rPr lang="es-ES" sz="1400" smtClean="0"/>
              <a:t>Facilitar procesos contables</a:t>
            </a:r>
            <a:endParaRPr lang="es-ES" sz="1400"/>
          </a:p>
        </p:txBody>
      </p:sp>
      <p:sp>
        <p:nvSpPr>
          <p:cNvPr id="6" name="Rectángulo 5"/>
          <p:cNvSpPr/>
          <p:nvPr/>
        </p:nvSpPr>
        <p:spPr>
          <a:xfrm>
            <a:off x="4283968" y="4077072"/>
            <a:ext cx="2664296" cy="1368152"/>
          </a:xfrm>
          <a:prstGeom prst="rect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Información:</a:t>
            </a:r>
          </a:p>
          <a:p>
            <a:r>
              <a:rPr lang="es-ES" smtClean="0"/>
              <a:t>-</a:t>
            </a:r>
            <a:r>
              <a:rPr lang="es-ES" sz="1400" smtClean="0"/>
              <a:t>Control y negociación</a:t>
            </a:r>
          </a:p>
          <a:p>
            <a:r>
              <a:rPr lang="es-ES" sz="1400" smtClean="0"/>
              <a:t>-Automatización de procesos</a:t>
            </a:r>
            <a:endParaRPr lang="es-ES" sz="1400"/>
          </a:p>
        </p:txBody>
      </p:sp>
      <p:sp>
        <p:nvSpPr>
          <p:cNvPr id="7" name="Rectángulo 6"/>
          <p:cNvSpPr/>
          <p:nvPr/>
        </p:nvSpPr>
        <p:spPr>
          <a:xfrm>
            <a:off x="971600" y="4077072"/>
            <a:ext cx="2664296" cy="1368152"/>
          </a:xfrm>
          <a:prstGeom prst="rect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mtClean="0"/>
              <a:t>Seguros para viajeros:</a:t>
            </a:r>
          </a:p>
          <a:p>
            <a:pPr algn="ctr"/>
            <a:r>
              <a:rPr lang="es-ES" smtClean="0"/>
              <a:t>-</a:t>
            </a:r>
            <a:r>
              <a:rPr lang="es-ES" sz="1400" smtClean="0"/>
              <a:t>Accidentes</a:t>
            </a:r>
          </a:p>
          <a:p>
            <a:pPr algn="ctr"/>
            <a:r>
              <a:rPr lang="es-ES" sz="1400" smtClean="0"/>
              <a:t>-Asistencia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9825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16990" y="4941168"/>
            <a:ext cx="4310026" cy="76944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marL="0" lvl="1" algn="ctr"/>
            <a:r>
              <a:rPr lang="es-ES" sz="4400" smtClean="0"/>
              <a:t>¡Muchas Gracias!</a:t>
            </a:r>
            <a:endParaRPr lang="es-ES" sz="4400"/>
          </a:p>
        </p:txBody>
      </p:sp>
    </p:spTree>
    <p:extLst>
      <p:ext uri="{BB962C8B-B14F-4D97-AF65-F5344CB8AC3E}">
        <p14:creationId xmlns:p14="http://schemas.microsoft.com/office/powerpoint/2010/main" val="4299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es-ES" dirty="0" err="1" smtClean="0"/>
              <a:t>Indice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157039"/>
            <a:ext cx="8229600" cy="5760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smtClean="0"/>
              <a:t>Conclusiones</a:t>
            </a:r>
            <a:endParaRPr lang="es-ES" sz="240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465003" y="1844824"/>
            <a:ext cx="6168868" cy="492443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sz="2600"/>
              <a:t>Tarjetas de crédito para el pago de viajes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200" y="2489202"/>
            <a:ext cx="8795320" cy="4598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s-ES" sz="2400" smtClean="0"/>
              <a:t>Servicios de las tarjetas de crédito para viajes corporativos</a:t>
            </a:r>
            <a:endParaRPr lang="es-ES" sz="2400"/>
          </a:p>
        </p:txBody>
      </p:sp>
      <p:sp>
        <p:nvSpPr>
          <p:cNvPr id="6" name="Rectángulo 5"/>
          <p:cNvSpPr/>
          <p:nvPr/>
        </p:nvSpPr>
        <p:spPr>
          <a:xfrm>
            <a:off x="881901" y="3022108"/>
            <a:ext cx="1982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"/>
              <a:t>Financiación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01010" y="3578242"/>
            <a:ext cx="142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" smtClean="0"/>
              <a:t>Seguros</a:t>
            </a:r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912316" y="4080983"/>
            <a:ext cx="360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" smtClean="0"/>
              <a:t>Conciliación (Travel Account)</a:t>
            </a:r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12315" y="4559353"/>
            <a:ext cx="1885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</a:pPr>
            <a:r>
              <a:rPr lang="es-ES" smtClean="0"/>
              <a:t>Información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12319" y="1268760"/>
            <a:ext cx="5848461" cy="1569660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4800" smtClean="0"/>
              <a:t>Tarjetas de Crédito </a:t>
            </a:r>
          </a:p>
          <a:p>
            <a:pPr algn="ctr"/>
            <a:r>
              <a:rPr lang="es-ES" sz="4800" smtClean="0"/>
              <a:t>para el Pago de Viajes</a:t>
            </a:r>
            <a:endParaRPr lang="es-ES" sz="4800"/>
          </a:p>
        </p:txBody>
      </p:sp>
    </p:spTree>
    <p:extLst>
      <p:ext uri="{BB962C8B-B14F-4D97-AF65-F5344CB8AC3E}">
        <p14:creationId xmlns:p14="http://schemas.microsoft.com/office/powerpoint/2010/main" val="7722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116632"/>
            <a:ext cx="564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latin typeface="+mj-lt"/>
              </a:rPr>
              <a:t>¿Qué tarjetas de crédito pueden implantar las empresas?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09337" y="2134793"/>
            <a:ext cx="7111479" cy="55399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>
                <a:latin typeface="+mj-lt"/>
              </a:rPr>
              <a:t>Medio de pago </a:t>
            </a:r>
            <a:r>
              <a:rPr lang="es-ES" sz="1500" u="sng">
                <a:latin typeface="+mj-lt"/>
              </a:rPr>
              <a:t>centralizado</a:t>
            </a:r>
            <a:r>
              <a:rPr lang="es-ES" sz="1500">
                <a:latin typeface="+mj-lt"/>
              </a:rPr>
              <a:t>, </a:t>
            </a:r>
            <a:r>
              <a:rPr lang="es-ES" sz="1500" u="sng">
                <a:latin typeface="+mj-lt"/>
              </a:rPr>
              <a:t>sin plástico</a:t>
            </a:r>
            <a:r>
              <a:rPr lang="es-ES" sz="1500">
                <a:latin typeface="+mj-lt"/>
              </a:rPr>
              <a:t>,  con cargo a la </a:t>
            </a:r>
            <a:r>
              <a:rPr lang="es-ES" sz="1500" u="sng">
                <a:latin typeface="+mj-lt"/>
              </a:rPr>
              <a:t>cuenta de la empresa</a:t>
            </a:r>
            <a:r>
              <a:rPr lang="es-ES" sz="1500">
                <a:latin typeface="+mj-lt"/>
              </a:rPr>
              <a:t>, </a:t>
            </a:r>
            <a:r>
              <a:rPr lang="es-ES" sz="1500" smtClean="0">
                <a:latin typeface="+mj-lt"/>
              </a:rPr>
              <a:t>por </a:t>
            </a:r>
            <a:r>
              <a:rPr lang="es-ES" sz="1500">
                <a:latin typeface="+mj-lt"/>
              </a:rPr>
              <a:t>el que se pagan todos los servicios de viaje que se piden a la </a:t>
            </a:r>
            <a:r>
              <a:rPr lang="es-ES" sz="1500" smtClean="0">
                <a:latin typeface="+mj-lt"/>
              </a:rPr>
              <a:t>agencia de viajes.</a:t>
            </a:r>
            <a:endParaRPr lang="es-ES" sz="150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24400" y="4941168"/>
            <a:ext cx="7111479" cy="55399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>
                <a:latin typeface="+mj-lt"/>
              </a:rPr>
              <a:t>Medio de pago </a:t>
            </a:r>
            <a:r>
              <a:rPr lang="es-ES" sz="1500" u="sng">
                <a:latin typeface="+mj-lt"/>
              </a:rPr>
              <a:t>con plástico y titular</a:t>
            </a:r>
            <a:r>
              <a:rPr lang="es-ES" sz="1500">
                <a:latin typeface="+mj-lt"/>
              </a:rPr>
              <a:t>, </a:t>
            </a:r>
            <a:r>
              <a:rPr lang="es-ES" sz="1500" smtClean="0">
                <a:latin typeface="+mj-lt"/>
              </a:rPr>
              <a:t>para pagos </a:t>
            </a:r>
            <a:r>
              <a:rPr lang="es-ES" sz="1500">
                <a:latin typeface="+mj-lt"/>
              </a:rPr>
              <a:t>de </a:t>
            </a:r>
            <a:r>
              <a:rPr lang="es-ES" sz="1500" u="sng">
                <a:latin typeface="+mj-lt"/>
              </a:rPr>
              <a:t>gastos durante el viaje</a:t>
            </a:r>
            <a:r>
              <a:rPr lang="es-ES" sz="1500">
                <a:latin typeface="+mj-lt"/>
              </a:rPr>
              <a:t>. Con cargo a la </a:t>
            </a:r>
            <a:r>
              <a:rPr lang="es-ES" sz="1500" u="sng">
                <a:latin typeface="+mj-lt"/>
              </a:rPr>
              <a:t>cuenta personal del empleado</a:t>
            </a:r>
            <a:r>
              <a:rPr lang="es-ES" sz="1500">
                <a:latin typeface="+mj-lt"/>
              </a:rPr>
              <a:t>. La empresa suele garantizar los pagos </a:t>
            </a:r>
            <a:r>
              <a:rPr lang="es-ES" sz="1500" smtClean="0">
                <a:latin typeface="+mj-lt"/>
              </a:rPr>
              <a:t>de estas </a:t>
            </a:r>
            <a:r>
              <a:rPr lang="es-ES" sz="1500">
                <a:latin typeface="+mj-lt"/>
              </a:rPr>
              <a:t>tarjetas.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24400" y="3564232"/>
            <a:ext cx="7111480" cy="55399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>
                <a:latin typeface="+mj-lt"/>
              </a:rPr>
              <a:t>Medio de pago </a:t>
            </a:r>
            <a:r>
              <a:rPr lang="es-ES" sz="1500" u="sng">
                <a:latin typeface="+mj-lt"/>
              </a:rPr>
              <a:t>con plástico y titular</a:t>
            </a:r>
            <a:r>
              <a:rPr lang="es-ES" sz="1500">
                <a:latin typeface="+mj-lt"/>
              </a:rPr>
              <a:t>, </a:t>
            </a:r>
            <a:r>
              <a:rPr lang="es-ES" sz="1500" smtClean="0">
                <a:latin typeface="+mj-lt"/>
              </a:rPr>
              <a:t>para pagos </a:t>
            </a:r>
            <a:r>
              <a:rPr lang="es-ES" sz="1500">
                <a:latin typeface="+mj-lt"/>
              </a:rPr>
              <a:t>de </a:t>
            </a:r>
            <a:r>
              <a:rPr lang="es-ES" sz="1500" u="sng">
                <a:latin typeface="+mj-lt"/>
              </a:rPr>
              <a:t>gastos durante el viaje</a:t>
            </a:r>
            <a:r>
              <a:rPr lang="es-ES" sz="1500">
                <a:latin typeface="+mj-lt"/>
              </a:rPr>
              <a:t>. Con cargo a la </a:t>
            </a:r>
            <a:r>
              <a:rPr lang="es-ES" sz="1500" u="sng">
                <a:latin typeface="+mj-lt"/>
              </a:rPr>
              <a:t>cuenta de la empresa</a:t>
            </a:r>
            <a:r>
              <a:rPr lang="es-ES" sz="1500">
                <a:latin typeface="+mj-lt"/>
              </a:rPr>
              <a:t>. Generalmente se ofrece a los altos directivos de la empresa.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3478" y="2134794"/>
            <a:ext cx="1057110" cy="553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70C0"/>
                </a:solidFill>
              </a:rPr>
              <a:t>Travel </a:t>
            </a:r>
          </a:p>
          <a:p>
            <a:pPr algn="ctr"/>
            <a:r>
              <a:rPr lang="es-ES" sz="1400" b="1">
                <a:solidFill>
                  <a:srgbClr val="0070C0"/>
                </a:solidFill>
              </a:rPr>
              <a:t>Account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8541" y="3564233"/>
            <a:ext cx="1057110" cy="553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70C0"/>
                </a:solidFill>
              </a:rPr>
              <a:t>Company</a:t>
            </a:r>
          </a:p>
          <a:p>
            <a:pPr algn="ctr"/>
            <a:r>
              <a:rPr lang="es-ES" sz="1400" b="1">
                <a:solidFill>
                  <a:srgbClr val="0070C0"/>
                </a:solidFill>
              </a:rPr>
              <a:t>Card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8540" y="4941169"/>
            <a:ext cx="105711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70C0"/>
                </a:solidFill>
              </a:rPr>
              <a:t>Corporate</a:t>
            </a:r>
          </a:p>
          <a:p>
            <a:pPr algn="ctr"/>
            <a:r>
              <a:rPr lang="es-ES" sz="1400" b="1">
                <a:solidFill>
                  <a:srgbClr val="0070C0"/>
                </a:solidFill>
              </a:rPr>
              <a:t>Card</a:t>
            </a:r>
          </a:p>
        </p:txBody>
      </p:sp>
    </p:spTree>
    <p:extLst>
      <p:ext uri="{BB962C8B-B14F-4D97-AF65-F5344CB8AC3E}">
        <p14:creationId xmlns:p14="http://schemas.microsoft.com/office/powerpoint/2010/main" val="17772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5576" y="1052736"/>
            <a:ext cx="8014566" cy="1446550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4400"/>
              <a:t>Servicios de las Tarjetas de </a:t>
            </a:r>
          </a:p>
          <a:p>
            <a:pPr algn="ctr"/>
            <a:r>
              <a:rPr lang="es-ES" sz="4400"/>
              <a:t>Crédito para Viajes Corporativos</a:t>
            </a:r>
          </a:p>
        </p:txBody>
      </p:sp>
    </p:spTree>
    <p:extLst>
      <p:ext uri="{BB962C8B-B14F-4D97-AF65-F5344CB8AC3E}">
        <p14:creationId xmlns:p14="http://schemas.microsoft.com/office/powerpoint/2010/main" val="24356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9752" y="1628800"/>
            <a:ext cx="3316229" cy="76944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marL="0" lvl="1"/>
            <a:r>
              <a:rPr lang="es-ES" sz="4400"/>
              <a:t>Financiación</a:t>
            </a:r>
          </a:p>
        </p:txBody>
      </p:sp>
    </p:spTree>
    <p:extLst>
      <p:ext uri="{BB962C8B-B14F-4D97-AF65-F5344CB8AC3E}">
        <p14:creationId xmlns:p14="http://schemas.microsoft.com/office/powerpoint/2010/main" val="32598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1166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Financiación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39752" y="1955463"/>
            <a:ext cx="5904656" cy="55399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Extracto  </a:t>
            </a:r>
            <a:r>
              <a:rPr lang="es-ES" sz="1500">
                <a:latin typeface="+mj-lt"/>
              </a:rPr>
              <a:t>mensual con </a:t>
            </a:r>
            <a:r>
              <a:rPr lang="es-ES" sz="1500" smtClean="0">
                <a:latin typeface="+mj-lt"/>
              </a:rPr>
              <a:t>plazo </a:t>
            </a:r>
            <a:r>
              <a:rPr lang="es-ES" sz="1500">
                <a:latin typeface="+mj-lt"/>
              </a:rPr>
              <a:t>de </a:t>
            </a:r>
            <a:r>
              <a:rPr lang="es-ES" sz="1500" smtClean="0">
                <a:latin typeface="+mj-lt"/>
              </a:rPr>
              <a:t>pago</a:t>
            </a:r>
            <a:endParaRPr lang="es-ES" sz="150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Financiación </a:t>
            </a:r>
            <a:r>
              <a:rPr lang="es-ES" sz="1500">
                <a:latin typeface="+mj-lt"/>
              </a:rPr>
              <a:t>promedio </a:t>
            </a:r>
            <a:r>
              <a:rPr lang="es-ES" sz="1500" smtClean="0">
                <a:latin typeface="+mj-lt"/>
              </a:rPr>
              <a:t>hasta </a:t>
            </a:r>
            <a:r>
              <a:rPr lang="es-ES" sz="1500">
                <a:latin typeface="+mj-lt"/>
              </a:rPr>
              <a:t>45 días por </a:t>
            </a:r>
            <a:r>
              <a:rPr lang="es-ES" sz="1500" smtClean="0">
                <a:latin typeface="+mj-lt"/>
              </a:rPr>
              <a:t>operación </a:t>
            </a:r>
            <a:r>
              <a:rPr lang="es-ES" sz="1500">
                <a:latin typeface="+mj-lt"/>
              </a:rPr>
              <a:t>efectuada.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39752" y="3208513"/>
            <a:ext cx="5904656" cy="7848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>
                <a:latin typeface="+mj-lt"/>
              </a:rPr>
              <a:t>La </a:t>
            </a:r>
            <a:r>
              <a:rPr lang="es-ES" sz="1500" smtClean="0">
                <a:latin typeface="+mj-lt"/>
              </a:rPr>
              <a:t>financiación proporciona: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Mayor </a:t>
            </a:r>
            <a:r>
              <a:rPr lang="es-ES" sz="1500">
                <a:latin typeface="+mj-lt"/>
              </a:rPr>
              <a:t>flujo de </a:t>
            </a:r>
            <a:r>
              <a:rPr lang="es-ES" sz="1500" smtClean="0">
                <a:latin typeface="+mj-lt"/>
              </a:rPr>
              <a:t>liquidez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Tiempo prudencial para liquidación </a:t>
            </a:r>
            <a:r>
              <a:rPr lang="es-ES" sz="1500">
                <a:latin typeface="+mj-lt"/>
              </a:rPr>
              <a:t>de </a:t>
            </a:r>
            <a:r>
              <a:rPr lang="es-ES" sz="1500" smtClean="0">
                <a:latin typeface="+mj-lt"/>
              </a:rPr>
              <a:t>gastos del empleado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39752" y="4653136"/>
            <a:ext cx="5904656" cy="55399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Financiación para </a:t>
            </a:r>
            <a:r>
              <a:rPr lang="es-ES" sz="1500">
                <a:latin typeface="+mj-lt"/>
              </a:rPr>
              <a:t>la empresa </a:t>
            </a:r>
            <a:endParaRPr lang="es-ES" sz="150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Las </a:t>
            </a:r>
            <a:r>
              <a:rPr lang="es-ES" sz="1500">
                <a:latin typeface="+mj-lt"/>
              </a:rPr>
              <a:t>agencias de </a:t>
            </a:r>
            <a:r>
              <a:rPr lang="es-ES" sz="1500" smtClean="0">
                <a:latin typeface="+mj-lt"/>
              </a:rPr>
              <a:t>viajes no </a:t>
            </a:r>
            <a:r>
              <a:rPr lang="es-ES" sz="1500">
                <a:latin typeface="+mj-lt"/>
              </a:rPr>
              <a:t>tienen que anticipar los </a:t>
            </a:r>
            <a:r>
              <a:rPr lang="es-ES" sz="1500" smtClean="0">
                <a:latin typeface="+mj-lt"/>
              </a:rPr>
              <a:t>pagos</a:t>
            </a:r>
            <a:endParaRPr lang="es-ES" sz="150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8132" y="1969598"/>
            <a:ext cx="1623587" cy="5398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mtClean="0">
                <a:solidFill>
                  <a:srgbClr val="0070C0"/>
                </a:solidFill>
              </a:rPr>
              <a:t>Características</a:t>
            </a:r>
          </a:p>
          <a:p>
            <a:pPr algn="ctr"/>
            <a:r>
              <a:rPr lang="es-ES" sz="1400" b="1" smtClean="0">
                <a:solidFill>
                  <a:srgbClr val="0070C0"/>
                </a:solidFill>
              </a:rPr>
              <a:t>Generales</a:t>
            </a:r>
            <a:endParaRPr lang="es-ES" sz="1400" b="1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8132" y="3222646"/>
            <a:ext cx="1623587" cy="7706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70C0"/>
                </a:solidFill>
              </a:rPr>
              <a:t>Company Card </a:t>
            </a:r>
          </a:p>
          <a:p>
            <a:pPr algn="ctr"/>
            <a:r>
              <a:rPr lang="es-ES" sz="1400" b="1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es-ES" sz="1400" b="1">
                <a:solidFill>
                  <a:srgbClr val="0070C0"/>
                </a:solidFill>
              </a:rPr>
              <a:t>Corporate Card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28132" y="4653135"/>
            <a:ext cx="1623587" cy="553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70C0"/>
                </a:solidFill>
              </a:rPr>
              <a:t>Travel Account</a:t>
            </a:r>
          </a:p>
        </p:txBody>
      </p:sp>
    </p:spTree>
    <p:extLst>
      <p:ext uri="{BB962C8B-B14F-4D97-AF65-F5344CB8AC3E}">
        <p14:creationId xmlns:p14="http://schemas.microsoft.com/office/powerpoint/2010/main" val="12541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63888" y="1052736"/>
            <a:ext cx="2090380" cy="769441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>
            <a:spAutoFit/>
          </a:bodyPr>
          <a:lstStyle/>
          <a:p>
            <a:pPr marL="0" lvl="1"/>
            <a:r>
              <a:rPr lang="es-ES" sz="4400"/>
              <a:t>Seguros</a:t>
            </a:r>
          </a:p>
        </p:txBody>
      </p:sp>
    </p:spTree>
    <p:extLst>
      <p:ext uri="{BB962C8B-B14F-4D97-AF65-F5344CB8AC3E}">
        <p14:creationId xmlns:p14="http://schemas.microsoft.com/office/powerpoint/2010/main" val="19152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9311" y="116632"/>
            <a:ext cx="93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s-ES" b="1">
                <a:latin typeface="+mj-lt"/>
              </a:rPr>
              <a:t>Seguros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59312" y="3284984"/>
            <a:ext cx="1395547" cy="24006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Seguro de Asistencia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9311" y="1663211"/>
            <a:ext cx="1395548" cy="10256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rgbClr val="0070C0"/>
                </a:solidFill>
              </a:rPr>
              <a:t>Ventajas </a:t>
            </a:r>
          </a:p>
          <a:p>
            <a:pPr algn="ctr"/>
            <a:r>
              <a:rPr lang="es-ES" sz="1500" b="1">
                <a:solidFill>
                  <a:srgbClr val="0070C0"/>
                </a:solidFill>
              </a:rPr>
              <a:t>Generales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11091" y="1673229"/>
            <a:ext cx="6201592" cy="101566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 smtClean="0">
                <a:latin typeface="+mj-lt"/>
              </a:rPr>
              <a:t>El proveedor de tarjeta suele ofrecer un seguro </a:t>
            </a:r>
            <a:r>
              <a:rPr lang="es-ES" sz="1500">
                <a:latin typeface="+mj-lt"/>
              </a:rPr>
              <a:t>de accidentes </a:t>
            </a:r>
            <a:r>
              <a:rPr lang="es-ES" sz="1500" smtClean="0">
                <a:latin typeface="+mj-lt"/>
              </a:rPr>
              <a:t>y un seguro de asistencia.</a:t>
            </a:r>
            <a:endParaRPr lang="es-ES" sz="1500">
              <a:latin typeface="+mj-lt"/>
            </a:endParaRPr>
          </a:p>
          <a:p>
            <a:endParaRPr lang="es-ES" sz="1500">
              <a:latin typeface="+mj-lt"/>
            </a:endParaRPr>
          </a:p>
          <a:p>
            <a:r>
              <a:rPr lang="es-ES" sz="1500" smtClean="0">
                <a:latin typeface="+mj-lt"/>
              </a:rPr>
              <a:t>Las coberturas suponen </a:t>
            </a:r>
            <a:r>
              <a:rPr lang="es-ES" sz="1500">
                <a:latin typeface="+mj-lt"/>
              </a:rPr>
              <a:t>un ahorro </a:t>
            </a:r>
            <a:r>
              <a:rPr lang="es-ES" sz="1500" smtClean="0">
                <a:latin typeface="+mj-lt"/>
              </a:rPr>
              <a:t>considerable en primas </a:t>
            </a:r>
            <a:r>
              <a:rPr lang="es-ES" sz="1500">
                <a:latin typeface="+mj-lt"/>
              </a:rPr>
              <a:t>para la </a:t>
            </a:r>
            <a:r>
              <a:rPr lang="es-ES" sz="1500" smtClean="0">
                <a:latin typeface="+mj-lt"/>
              </a:rPr>
              <a:t>empresa.</a:t>
            </a:r>
            <a:endParaRPr lang="es-ES" sz="150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02924" y="3284984"/>
            <a:ext cx="6201592" cy="240065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500">
                <a:latin typeface="+mj-lt"/>
              </a:rPr>
              <a:t>Amplia cobertura de asistencia en </a:t>
            </a:r>
            <a:r>
              <a:rPr lang="es-ES" sz="1500" smtClean="0">
                <a:latin typeface="+mj-lt"/>
              </a:rPr>
              <a:t>viaje</a:t>
            </a:r>
            <a:r>
              <a:rPr lang="es-ES" sz="1500">
                <a:latin typeface="+mj-lt"/>
              </a:rPr>
              <a:t>:</a:t>
            </a:r>
            <a:endParaRPr lang="es-ES" sz="150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Asistencia médica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Robo, daño  </a:t>
            </a:r>
            <a:r>
              <a:rPr lang="es-ES" sz="1500">
                <a:latin typeface="+mj-lt"/>
              </a:rPr>
              <a:t>o pérdida de </a:t>
            </a:r>
            <a:r>
              <a:rPr lang="es-ES" sz="1500" smtClean="0">
                <a:latin typeface="+mj-lt"/>
              </a:rPr>
              <a:t>equipaje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Demora </a:t>
            </a:r>
            <a:r>
              <a:rPr lang="es-ES" sz="1500">
                <a:latin typeface="+mj-lt"/>
              </a:rPr>
              <a:t>del </a:t>
            </a:r>
            <a:r>
              <a:rPr lang="es-ES" sz="1500" smtClean="0">
                <a:latin typeface="+mj-lt"/>
              </a:rPr>
              <a:t>equipaje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Demora </a:t>
            </a:r>
            <a:r>
              <a:rPr lang="es-ES" sz="1500">
                <a:latin typeface="+mj-lt"/>
              </a:rPr>
              <a:t>del medio de </a:t>
            </a:r>
            <a:r>
              <a:rPr lang="es-ES" sz="1500" smtClean="0">
                <a:latin typeface="+mj-lt"/>
              </a:rPr>
              <a:t>transporte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Pérdida </a:t>
            </a:r>
            <a:r>
              <a:rPr lang="es-ES" sz="1500">
                <a:latin typeface="+mj-lt"/>
              </a:rPr>
              <a:t>de </a:t>
            </a:r>
            <a:r>
              <a:rPr lang="es-ES" sz="1500" smtClean="0">
                <a:latin typeface="+mj-lt"/>
              </a:rPr>
              <a:t>conexiones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Repatriaciones </a:t>
            </a:r>
            <a:r>
              <a:rPr lang="es-ES" sz="1500">
                <a:latin typeface="+mj-lt"/>
              </a:rPr>
              <a:t>en caso de </a:t>
            </a:r>
            <a:r>
              <a:rPr lang="es-ES" sz="1500" smtClean="0">
                <a:latin typeface="+mj-lt"/>
              </a:rPr>
              <a:t>enfermedad, accidente o fallecimiento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Anulación </a:t>
            </a:r>
            <a:r>
              <a:rPr lang="es-ES" sz="1500">
                <a:latin typeface="+mj-lt"/>
              </a:rPr>
              <a:t>del </a:t>
            </a:r>
            <a:r>
              <a:rPr lang="es-ES" sz="1500" smtClean="0">
                <a:latin typeface="+mj-lt"/>
              </a:rPr>
              <a:t>viaje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Responsabilidad civil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smtClean="0">
                <a:latin typeface="+mj-lt"/>
              </a:rPr>
              <a:t> Y </a:t>
            </a:r>
            <a:r>
              <a:rPr lang="es-ES" sz="1500">
                <a:latin typeface="+mj-lt"/>
              </a:rPr>
              <a:t>muchas </a:t>
            </a:r>
            <a:r>
              <a:rPr lang="es-ES" sz="1500" smtClean="0">
                <a:latin typeface="+mj-lt"/>
              </a:rPr>
              <a:t>más…</a:t>
            </a:r>
            <a:endParaRPr lang="es-ES" sz="1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3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721</Words>
  <Application>Microsoft Office PowerPoint</Application>
  <PresentationFormat>Presentación en pantalla (4:3)</PresentationFormat>
  <Paragraphs>134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Wingdings 2</vt:lpstr>
      <vt:lpstr>Flujo</vt:lpstr>
      <vt:lpstr>Curso de Experto Profesional Gestión de Viajes de  Empresa</vt:lpstr>
      <vt:lpstr>Indice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Uned</dc:creator>
  <cp:lastModifiedBy>Puettmann Hubrich, Jessica</cp:lastModifiedBy>
  <cp:revision>42</cp:revision>
  <dcterms:created xsi:type="dcterms:W3CDTF">2014-04-05T11:03:42Z</dcterms:created>
  <dcterms:modified xsi:type="dcterms:W3CDTF">2018-03-21T14:10:35Z</dcterms:modified>
</cp:coreProperties>
</file>